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309" r:id="rId1"/>
  </p:sldMasterIdLst>
  <p:notesMasterIdLst>
    <p:notesMasterId r:id="rId8"/>
  </p:notesMasterIdLst>
  <p:sldIdLst>
    <p:sldId id="256" r:id="rId2"/>
    <p:sldId id="257" r:id="rId3"/>
    <p:sldId id="265" r:id="rId4"/>
    <p:sldId id="266" r:id="rId5"/>
    <p:sldId id="267" r:id="rId6"/>
    <p:sldId id="263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075B1-1EBF-48F2-8DDF-D7B85EC0F7BD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174-2ADC-4FB6-8BFE-7D0B8EAE8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859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442B-F545-4186-8F33-28A2B1D9C23A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Pôle Aménagement Durable - CCBDP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2C27-D65D-4D04-937B-E4A809BE8430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Pôle Aménagement Durable - CCBDP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05DE-39EE-47BC-B3F3-A3DC510D06E9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Pôle Aménagement Durable - CCBDP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0BBF-A607-4433-9075-3ED36B2BD680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Pôle Aménagement Durable - CCBDP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99B-A4E8-4F02-BFF7-CA6D94950999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Pôle Aménagement Durable - CCBDP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6293-BA74-4B3B-8B25-E51AD5B74A75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Pôle Aménagement Durable - CCBDP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D1AC-D544-4942-A7CE-B487093259DD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Pôle Aménagement Durable - CCBDP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F4A6-8CF6-4427-BD04-818FE792D803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Pôle Aménagement Durable - CCBDP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8472-6976-4CAA-B4F2-113FEADA50BD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Pôle Aménagement Durable - CCBDP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AF0F-EFEA-4D93-893D-89BAA1BB04AA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Pôle Aménagement Durable - CCBDP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75DF-57F6-4A2C-A8C0-CA0922AD3D59}" type="datetime1">
              <a:rPr lang="en-US" smtClean="0"/>
              <a:t>9/22/2021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Pôle Aménagement Durable - CCBDP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Pôle Aménagement Durable - CCBDP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D0B5E99-1D86-463F-BD4E-BA26EC095BAB}" type="datetime1">
              <a:rPr lang="en-US" smtClean="0"/>
              <a:t>9/22/2021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0" r:id="rId1"/>
    <p:sldLayoutId id="2147484311" r:id="rId2"/>
    <p:sldLayoutId id="2147484312" r:id="rId3"/>
    <p:sldLayoutId id="2147484313" r:id="rId4"/>
    <p:sldLayoutId id="2147484314" r:id="rId5"/>
    <p:sldLayoutId id="2147484315" r:id="rId6"/>
    <p:sldLayoutId id="2147484316" r:id="rId7"/>
    <p:sldLayoutId id="2147484317" r:id="rId8"/>
    <p:sldLayoutId id="2147484318" r:id="rId9"/>
    <p:sldLayoutId id="2147484319" r:id="rId10"/>
    <p:sldLayoutId id="2147484320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04304" y="1342768"/>
            <a:ext cx="4291913" cy="3023286"/>
          </a:xfrm>
        </p:spPr>
        <p:txBody>
          <a:bodyPr/>
          <a:lstStyle/>
          <a:p>
            <a:r>
              <a:rPr lang="fr-FR" sz="3600" dirty="0" smtClean="0">
                <a:solidFill>
                  <a:schemeClr val="tx1"/>
                </a:solidFill>
              </a:rPr>
              <a:t>Structuration d’un service de l’habitat  </a:t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>1</a:t>
            </a:r>
            <a:r>
              <a:rPr lang="fr-FR" sz="3600" baseline="30000" dirty="0" smtClean="0">
                <a:solidFill>
                  <a:schemeClr val="tx1"/>
                </a:solidFill>
              </a:rPr>
              <a:t>er</a:t>
            </a:r>
            <a:r>
              <a:rPr lang="fr-FR" sz="3600" dirty="0" smtClean="0">
                <a:solidFill>
                  <a:schemeClr val="tx1"/>
                </a:solidFill>
              </a:rPr>
              <a:t> octobre 2021 </a:t>
            </a:r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4" y="293926"/>
            <a:ext cx="1530096" cy="270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3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07473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Contexte de mise en œuvre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fr-FR" dirty="0" smtClean="0"/>
          </a:p>
          <a:p>
            <a:r>
              <a:rPr lang="fr-FR" sz="1600" dirty="0" smtClean="0"/>
              <a:t>Une compétence « </a:t>
            </a:r>
            <a:r>
              <a:rPr lang="fr-FR" sz="1600" i="1" dirty="0" smtClean="0"/>
              <a:t>Politique du logement et du cadre de vie » </a:t>
            </a:r>
            <a:r>
              <a:rPr lang="fr-FR" sz="1600" dirty="0" smtClean="0"/>
              <a:t> communautaire  </a:t>
            </a:r>
          </a:p>
          <a:p>
            <a:r>
              <a:rPr lang="fr-FR" sz="1600" dirty="0" smtClean="0"/>
              <a:t>L’élaboration d’un PLUI valant PLH</a:t>
            </a:r>
          </a:p>
          <a:p>
            <a:r>
              <a:rPr lang="fr-FR" sz="1600" dirty="0" smtClean="0"/>
              <a:t>L’ absence de dispositifs « territorialisés » d’accompagnement à l’amélioration de l’habitat, </a:t>
            </a:r>
          </a:p>
          <a:p>
            <a:r>
              <a:rPr lang="fr-FR" sz="1600" dirty="0" smtClean="0"/>
              <a:t>Un parc de logement ancien avec des situations de précarité énergétique, </a:t>
            </a:r>
          </a:p>
          <a:p>
            <a:r>
              <a:rPr lang="fr-FR" sz="1600" dirty="0" smtClean="0"/>
              <a:t>Une part notable de logements potentiellement indignes (7,6% du parc en </a:t>
            </a:r>
            <a:r>
              <a:rPr lang="fr-FR" sz="1600" i="1" dirty="0" smtClean="0"/>
              <a:t>2013</a:t>
            </a:r>
            <a:r>
              <a:rPr lang="fr-FR" sz="1600" dirty="0" smtClean="0"/>
              <a:t>) </a:t>
            </a:r>
          </a:p>
          <a:p>
            <a:r>
              <a:rPr lang="fr-FR" sz="1600" dirty="0" smtClean="0"/>
              <a:t>Une offre locative privée insuffisante</a:t>
            </a:r>
          </a:p>
          <a:p>
            <a:endParaRPr lang="fr-FR" sz="1600" dirty="0" smtClean="0"/>
          </a:p>
          <a:p>
            <a:r>
              <a:rPr lang="fr-FR" sz="1600" dirty="0" smtClean="0"/>
              <a:t>Un PCAET qui vise à :</a:t>
            </a:r>
          </a:p>
          <a:p>
            <a:pPr lvl="1"/>
            <a:r>
              <a:rPr lang="fr-FR" sz="1600" dirty="0" smtClean="0"/>
              <a:t>Soutenir la réhabilitation des bâtiments (logements , équipements publics)</a:t>
            </a:r>
          </a:p>
          <a:p>
            <a:pPr lvl="1"/>
            <a:r>
              <a:rPr lang="fr-FR" sz="1600" dirty="0" smtClean="0"/>
              <a:t>Sensibiliser les particuliers à la rénovation énergétique et aux énergies renouvelables </a:t>
            </a:r>
          </a:p>
          <a:p>
            <a:pPr lvl="1"/>
            <a:r>
              <a:rPr lang="fr-FR" sz="1600" u="sng" dirty="0" smtClean="0"/>
              <a:t>Renforcer le repérage et l’accompagnement des publics en situation de précarité énergétique</a:t>
            </a:r>
          </a:p>
          <a:p>
            <a:pPr lvl="1"/>
            <a:endParaRPr lang="fr-FR" sz="1600" u="sng" dirty="0"/>
          </a:p>
          <a:p>
            <a:pPr lvl="1"/>
            <a:endParaRPr lang="fr-FR" sz="1600" u="sng" dirty="0" smtClean="0"/>
          </a:p>
          <a:p>
            <a:pPr lvl="1" algn="just"/>
            <a:endParaRPr lang="fr-FR" u="sng" dirty="0" smtClean="0"/>
          </a:p>
          <a:p>
            <a:pPr lvl="1" algn="just"/>
            <a:endParaRPr lang="fr-FR" u="sng" dirty="0"/>
          </a:p>
          <a:p>
            <a:pPr lvl="1"/>
            <a:endParaRPr lang="fr-FR" u="sng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 rot="16200000">
            <a:off x="7109116" y="3570966"/>
            <a:ext cx="3322870" cy="365760"/>
          </a:xfrm>
        </p:spPr>
        <p:txBody>
          <a:bodyPr/>
          <a:lstStyle/>
          <a:p>
            <a:r>
              <a:rPr lang="en-US" dirty="0" smtClean="0"/>
              <a:t>Pôle Aménagement Durable - CCBDP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0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1935" y="263612"/>
            <a:ext cx="7479958" cy="69197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1</a:t>
            </a:r>
            <a:r>
              <a:rPr lang="fr-FR" sz="2800" baseline="30000" dirty="0" smtClean="0"/>
              <a:t>ers</a:t>
            </a:r>
            <a:r>
              <a:rPr lang="fr-FR" sz="2800" dirty="0" smtClean="0"/>
              <a:t> axes de travail du service habitat 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 rot="16200000">
            <a:off x="7109116" y="3570966"/>
            <a:ext cx="3322870" cy="365760"/>
          </a:xfrm>
        </p:spPr>
        <p:txBody>
          <a:bodyPr/>
          <a:lstStyle/>
          <a:p>
            <a:r>
              <a:rPr lang="en-US" dirty="0" smtClean="0"/>
              <a:t>Pôle Aménagement Durable - CCBDP</a:t>
            </a:r>
            <a:endParaRPr lang="en-US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212795"/>
              </p:ext>
            </p:extLst>
          </p:nvPr>
        </p:nvGraphicFramePr>
        <p:xfrm>
          <a:off x="358345" y="998838"/>
          <a:ext cx="8036011" cy="560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612"/>
                <a:gridCol w="2916194"/>
                <a:gridCol w="409420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Entrée 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             POUR LE PARTICULIER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                            En</a:t>
                      </a:r>
                      <a:r>
                        <a:rPr lang="fr-FR" sz="1050" baseline="0" dirty="0" smtClean="0"/>
                        <a:t> interne  </a:t>
                      </a:r>
                      <a:endParaRPr lang="fr-FR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LOUER</a:t>
                      </a:r>
                      <a:endParaRPr lang="fr-FR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fr-FR" sz="105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dirty="0" smtClean="0"/>
                        <a:t>Accompagner les demandeurs  dans leur recherche de  logement à louer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05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dirty="0" smtClean="0"/>
                        <a:t>Mettre en place le permis de louer (pour lutter contre le « locatif » indigne)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105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dirty="0" smtClean="0"/>
                        <a:t>Rediriger les propriétaires bailleurs vers les dispositifs d’aides à la rénovation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50" dirty="0" smtClean="0"/>
                    </a:p>
                    <a:p>
                      <a:r>
                        <a:rPr lang="fr-FR" sz="1050" u="none" dirty="0" smtClean="0"/>
                        <a:t>Faire un état des</a:t>
                      </a:r>
                      <a:r>
                        <a:rPr lang="fr-FR" sz="1050" u="none" baseline="0" dirty="0" smtClean="0"/>
                        <a:t> lieux: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u="none" baseline="0" dirty="0" smtClean="0"/>
                        <a:t>des logements vacants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baseline="0" dirty="0" smtClean="0"/>
                        <a:t>Du parc locatif privé et public</a:t>
                      </a:r>
                    </a:p>
                    <a:p>
                      <a:endParaRPr lang="fr-FR" sz="1050" baseline="0" dirty="0" smtClean="0"/>
                    </a:p>
                    <a:p>
                      <a:r>
                        <a:rPr lang="fr-FR" sz="1050" u="none" dirty="0" smtClean="0"/>
                        <a:t>Repérer, aux côtés des mairies et des partenaires sociaux :</a:t>
                      </a:r>
                      <a:r>
                        <a:rPr lang="fr-FR" sz="1050" u="none" baseline="0" dirty="0" smtClean="0"/>
                        <a:t> </a:t>
                      </a:r>
                      <a:r>
                        <a:rPr lang="fr-FR" sz="1050" u="none" dirty="0" smtClean="0"/>
                        <a:t>les cas de  </a:t>
                      </a:r>
                      <a:r>
                        <a:rPr lang="fr-FR" sz="1050" dirty="0" smtClean="0"/>
                        <a:t>« mal logement » (ménages fragiles et logement indigne, précarité énergétique …)</a:t>
                      </a:r>
                    </a:p>
                    <a:p>
                      <a:endParaRPr lang="fr-FR" sz="1050" dirty="0" smtClean="0"/>
                    </a:p>
                    <a:p>
                      <a:r>
                        <a:rPr lang="fr-FR" sz="1050" dirty="0" smtClean="0"/>
                        <a:t>Prioriser  avec les communes les logements vacants</a:t>
                      </a:r>
                      <a:r>
                        <a:rPr lang="fr-FR" sz="1050" baseline="0" dirty="0" smtClean="0"/>
                        <a:t> </a:t>
                      </a:r>
                      <a:r>
                        <a:rPr lang="fr-FR" sz="1050" dirty="0" smtClean="0"/>
                        <a:t>à remettre sur le marché </a:t>
                      </a:r>
                    </a:p>
                    <a:p>
                      <a:endParaRPr lang="fr-FR" sz="105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CONSTRUIRE</a:t>
                      </a:r>
                      <a:endParaRPr lang="fr-FR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dirty="0" smtClean="0"/>
                        <a:t>Accompagner les demandeurs dans leur recherche de foncier à bâtir</a:t>
                      </a:r>
                      <a:r>
                        <a:rPr lang="fr-FR" sz="1050" baseline="0" dirty="0" smtClean="0"/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05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050" dirty="0" smtClean="0"/>
                        <a:t>Rediriger les pétitionnaires vers les conseils du CAUE (Archi/Economie  d’énergie/ intégration paysagère ..) puis du service ADS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Faire un état des lieux du foncier communal à bâtir disponible  </a:t>
                      </a:r>
                    </a:p>
                    <a:p>
                      <a:endParaRPr lang="fr-FR" sz="1050" dirty="0" smtClean="0"/>
                    </a:p>
                    <a:p>
                      <a:r>
                        <a:rPr lang="fr-FR" sz="1050" dirty="0" smtClean="0"/>
                        <a:t>Visite de recollement de travaux</a:t>
                      </a:r>
                      <a:r>
                        <a:rPr lang="fr-FR" sz="1050" baseline="0" dirty="0" smtClean="0"/>
                        <a:t> en lien avec le service ADS</a:t>
                      </a:r>
                    </a:p>
                    <a:p>
                      <a:endParaRPr lang="fr-FR" sz="1050" baseline="0" dirty="0" smtClean="0"/>
                    </a:p>
                    <a:p>
                      <a:r>
                        <a:rPr lang="fr-FR" sz="1050" baseline="0" dirty="0" smtClean="0"/>
                        <a:t>A la demande des maires dresser les PV d’infraction au code de l’urbanisme (agent assermenté) </a:t>
                      </a:r>
                    </a:p>
                    <a:p>
                      <a:endParaRPr lang="fr-FR" sz="1050" baseline="0" dirty="0" smtClean="0"/>
                    </a:p>
                    <a:p>
                      <a:r>
                        <a:rPr lang="fr-FR" sz="1050" baseline="0" dirty="0" smtClean="0"/>
                        <a:t>Faire un suivi de la construction de logements neufs sur le territoire</a:t>
                      </a:r>
                      <a:endParaRPr lang="fr-FR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RENOVER</a:t>
                      </a:r>
                      <a:endParaRPr lang="fr-FR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- Accompagner les particuliers  (1</a:t>
                      </a:r>
                      <a:r>
                        <a:rPr lang="fr-FR" sz="1050" baseline="30000" dirty="0" smtClean="0"/>
                        <a:t>er</a:t>
                      </a:r>
                      <a:r>
                        <a:rPr lang="fr-FR" sz="1050" dirty="0" smtClean="0"/>
                        <a:t> niveau d’information sur les dispositifs d’aides) et les rediriger vers le</a:t>
                      </a:r>
                      <a:r>
                        <a:rPr lang="fr-FR" sz="1050" baseline="0" dirty="0" smtClean="0"/>
                        <a:t>s permanences du CAUE et les permanences de la plateforme de rénovation énergétique </a:t>
                      </a:r>
                      <a:endParaRPr lang="fr-FR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50" dirty="0" smtClean="0"/>
                    </a:p>
                    <a:p>
                      <a:r>
                        <a:rPr lang="fr-FR" sz="1050" dirty="0" smtClean="0"/>
                        <a:t>Prise de rdv</a:t>
                      </a:r>
                      <a:r>
                        <a:rPr lang="fr-FR" sz="1050" baseline="0" dirty="0" smtClean="0"/>
                        <a:t> dans le cadre des permanences « décentralisées »</a:t>
                      </a:r>
                      <a:endParaRPr lang="fr-FR" sz="1050" dirty="0" smtClean="0"/>
                    </a:p>
                    <a:p>
                      <a:endParaRPr lang="fr-FR" sz="1050" dirty="0" smtClean="0"/>
                    </a:p>
                    <a:p>
                      <a:r>
                        <a:rPr lang="fr-FR" sz="1050" dirty="0" smtClean="0"/>
                        <a:t>Mettre en œuvre localement  la plateforme de la rénovation énergétique – convention</a:t>
                      </a:r>
                      <a:r>
                        <a:rPr lang="fr-FR" sz="1050" baseline="0" dirty="0" smtClean="0"/>
                        <a:t> CD24</a:t>
                      </a:r>
                      <a:endParaRPr lang="fr-FR" sz="1050" dirty="0" smtClean="0"/>
                    </a:p>
                    <a:p>
                      <a:endParaRPr lang="fr-FR" sz="1050" dirty="0" smtClean="0"/>
                    </a:p>
                    <a:p>
                      <a:r>
                        <a:rPr lang="fr-FR" sz="1050" dirty="0" smtClean="0"/>
                        <a:t>Animation</a:t>
                      </a:r>
                      <a:r>
                        <a:rPr lang="fr-FR" sz="1050" baseline="0" dirty="0" smtClean="0"/>
                        <a:t> territoriale (pour les professionnels du bâtiment)</a:t>
                      </a:r>
                    </a:p>
                    <a:p>
                      <a:endParaRPr lang="fr-FR" sz="1050" baseline="0" dirty="0" smtClean="0"/>
                    </a:p>
                    <a:p>
                      <a:r>
                        <a:rPr lang="fr-FR" sz="1050" baseline="0" dirty="0" smtClean="0"/>
                        <a:t>Accompagner les communes dans la réhabilitation thermique de leur bâtiment (logement, bâtiments publics…) en lien avec  le SDE24 </a:t>
                      </a:r>
                      <a:endParaRPr lang="fr-FR" sz="1050" dirty="0" smtClean="0"/>
                    </a:p>
                    <a:p>
                      <a:endParaRPr lang="fr-FR" sz="105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82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459" y="659028"/>
            <a:ext cx="7479958" cy="69197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Contractualisation – animation 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 rot="16200000">
            <a:off x="7109116" y="3570966"/>
            <a:ext cx="3322870" cy="365760"/>
          </a:xfrm>
        </p:spPr>
        <p:txBody>
          <a:bodyPr/>
          <a:lstStyle/>
          <a:p>
            <a:r>
              <a:rPr lang="en-US" dirty="0" smtClean="0"/>
              <a:t>Pôle Aménagement Durable - CCBDP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8962" y="1608438"/>
            <a:ext cx="7805352" cy="3293076"/>
          </a:xfrm>
        </p:spPr>
        <p:txBody>
          <a:bodyPr>
            <a:normAutofit fontScale="92500" lnSpcReduction="20000"/>
          </a:bodyPr>
          <a:lstStyle/>
          <a:p>
            <a:r>
              <a:rPr lang="fr-FR" u="sng" dirty="0" smtClean="0"/>
              <a:t>Finalisation du Programme d’Orientation et d’Action (POA ) du PLUI H;</a:t>
            </a:r>
          </a:p>
          <a:p>
            <a:endParaRPr lang="fr-FR" dirty="0" smtClean="0"/>
          </a:p>
          <a:p>
            <a:r>
              <a:rPr lang="fr-FR" dirty="0" smtClean="0"/>
              <a:t>Réflexion sur le dispositif programmé le plus adapté au territoire : </a:t>
            </a:r>
            <a:r>
              <a:rPr lang="fr-FR" u="sng" dirty="0" smtClean="0"/>
              <a:t>OPAH, PIG 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r>
              <a:rPr lang="fr-FR" dirty="0" smtClean="0"/>
              <a:t>Accompagnement des communes dans le montage de leurs </a:t>
            </a:r>
            <a:r>
              <a:rPr lang="fr-FR" u="sng" dirty="0" smtClean="0"/>
              <a:t>opérations </a:t>
            </a:r>
            <a:r>
              <a:rPr lang="fr-FR" u="sng" dirty="0"/>
              <a:t>foncières </a:t>
            </a:r>
            <a:r>
              <a:rPr lang="fr-FR" dirty="0"/>
              <a:t> (avec les partenaires identifiés, communes </a:t>
            </a:r>
            <a:r>
              <a:rPr lang="fr-FR" dirty="0" smtClean="0"/>
              <a:t>propriétaires, </a:t>
            </a:r>
            <a:r>
              <a:rPr lang="fr-FR" u="sng" dirty="0" smtClean="0"/>
              <a:t>EPF</a:t>
            </a:r>
            <a:r>
              <a:rPr lang="fr-FR" dirty="0"/>
              <a:t>, ATD, CAUE, Etat…) en lien avec les objectifs d’aménagement du </a:t>
            </a:r>
            <a:r>
              <a:rPr lang="fr-FR" dirty="0" smtClean="0"/>
              <a:t>territoire (redynamisation de centres bourgs)</a:t>
            </a:r>
          </a:p>
          <a:p>
            <a:endParaRPr lang="fr-FR" dirty="0" smtClean="0"/>
          </a:p>
          <a:p>
            <a:r>
              <a:rPr lang="fr-FR" dirty="0" smtClean="0"/>
              <a:t>Veille foncière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285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459" y="659028"/>
            <a:ext cx="7479958" cy="69197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Positionnement du service 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 rot="16200000">
            <a:off x="7109116" y="3570966"/>
            <a:ext cx="3322870" cy="365760"/>
          </a:xfrm>
        </p:spPr>
        <p:txBody>
          <a:bodyPr/>
          <a:lstStyle/>
          <a:p>
            <a:r>
              <a:rPr lang="en-US" dirty="0" smtClean="0"/>
              <a:t>Pôle Aménagement Durable - CCBDP</a:t>
            </a:r>
            <a:endParaRPr lang="en-US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297066"/>
              </p:ext>
            </p:extLst>
          </p:nvPr>
        </p:nvGraphicFramePr>
        <p:xfrm>
          <a:off x="378940" y="1439863"/>
          <a:ext cx="7825945" cy="3066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0309"/>
                <a:gridCol w="2010309"/>
                <a:gridCol w="2466068"/>
                <a:gridCol w="1339259"/>
              </a:tblGrid>
              <a:tr h="899683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        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>
                          <a:effectLst/>
                        </a:rPr>
                        <a:t>POLE AMENAGEMENT </a:t>
                      </a:r>
                      <a:r>
                        <a:rPr lang="fr-FR" sz="1200" dirty="0" smtClean="0">
                          <a:effectLst/>
                        </a:rPr>
                        <a:t>DURABLE</a:t>
                      </a:r>
                      <a:endParaRPr lang="fr-F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72" marR="51272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665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Planification 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272" marR="512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ADS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Chef de cellule ADS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Séverine Gravière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 Instructrices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Isabelle Gallet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 Caroline Peyrie</a:t>
                      </a:r>
                    </a:p>
                  </a:txBody>
                  <a:tcPr marL="51272" marR="512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</a:rPr>
                        <a:t>Habitat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</a:rPr>
                        <a:t>Chargé de mission Habitat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</a:rPr>
                        <a:t>Franck CARREE </a:t>
                      </a:r>
                    </a:p>
                  </a:txBody>
                  <a:tcPr marL="51272" marR="5127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Développement durable</a:t>
                      </a:r>
                      <a:r>
                        <a:rPr lang="fr-FR" sz="1200" baseline="0" dirty="0" smtClean="0">
                          <a:effectLst/>
                        </a:rPr>
                        <a:t> </a:t>
                      </a:r>
                      <a:r>
                        <a:rPr lang="fr-FR" sz="1200" dirty="0">
                          <a:effectLst/>
                        </a:rPr>
                        <a:t> </a:t>
                      </a:r>
                    </a:p>
                  </a:txBody>
                  <a:tcPr marL="51272" marR="51272" marT="0" marB="0"/>
                </a:tc>
              </a:tr>
            </a:tbl>
          </a:graphicData>
        </a:graphic>
      </p:graphicFrame>
      <p:pic>
        <p:nvPicPr>
          <p:cNvPr id="2052" name="Imag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08" y="1555192"/>
            <a:ext cx="12287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1813" y="14398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8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0945" y="609600"/>
            <a:ext cx="8094519" cy="678873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Calendrier </a:t>
            </a:r>
            <a:endParaRPr lang="fr-FR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391566"/>
              </p:ext>
            </p:extLst>
          </p:nvPr>
        </p:nvGraphicFramePr>
        <p:xfrm>
          <a:off x="486031" y="1251212"/>
          <a:ext cx="7405817" cy="5249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87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7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2582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Échéance 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7193"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fr-FR" sz="1400" baseline="0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400" baseline="0" dirty="0" smtClean="0"/>
                        <a:t>Présentation par le CAUE de l ’Album des territoires et des permanences Archi/Energie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Bureau du 30 Août</a:t>
                      </a:r>
                    </a:p>
                    <a:p>
                      <a:pPr algn="ctr"/>
                      <a:endParaRPr lang="fr-FR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7243"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fr-FR" sz="1400" baseline="0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400" baseline="0" dirty="0" smtClean="0"/>
                        <a:t>Plateforme de la Rénovation Energétique : lettre d’intention CCBDP envoyée au CD24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</a:t>
                      </a:r>
                      <a:r>
                        <a:rPr lang="fr-FR" sz="1400" baseline="30000" dirty="0" smtClean="0"/>
                        <a:t>ère</a:t>
                      </a:r>
                      <a:r>
                        <a:rPr lang="fr-FR" sz="1400" dirty="0" smtClean="0"/>
                        <a:t> quinzaine de septembre</a:t>
                      </a:r>
                    </a:p>
                  </a:txBody>
                  <a:tcPr/>
                </a:tc>
              </a:tr>
              <a:tr h="1029957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400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400" dirty="0" smtClean="0"/>
                        <a:t>Comité</a:t>
                      </a:r>
                      <a:r>
                        <a:rPr lang="fr-FR" sz="1400" baseline="0" dirty="0" smtClean="0"/>
                        <a:t> de Pilotage du PLH / validation et lancement « officiel du service Habitat de la CCBDP » </a:t>
                      </a:r>
                      <a:r>
                        <a:rPr lang="fr-FR" sz="1400" dirty="0" smtClean="0"/>
                        <a:t>vendredi 24 septembre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400" dirty="0" smtClean="0"/>
                        <a:t>       Chargé de mission Habitat  : Franck CARREE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Vendredi 24 septembre 9h30</a:t>
                      </a:r>
                    </a:p>
                    <a:p>
                      <a:pPr algn="ctr"/>
                      <a:endParaRPr lang="fr-FR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820"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fr-FR" sz="1400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400" dirty="0" smtClean="0"/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Octobre  2021 </a:t>
                      </a:r>
                    </a:p>
                  </a:txBody>
                  <a:tcPr/>
                </a:tc>
              </a:tr>
              <a:tr h="768704"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fr-FR" sz="1400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400" dirty="0" smtClean="0"/>
                        <a:t>Candidature du CD24 à l’AMI Régional</a:t>
                      </a:r>
                      <a:r>
                        <a:rPr lang="fr-FR" sz="1400" baseline="0" dirty="0" smtClean="0"/>
                        <a:t> « Plateforme de la rénovation Energétique »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Octobre 2021</a:t>
                      </a:r>
                    </a:p>
                  </a:txBody>
                  <a:tcPr/>
                </a:tc>
              </a:tr>
              <a:tr h="565826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400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400" dirty="0" smtClean="0"/>
                        <a:t>Installation du</a:t>
                      </a:r>
                      <a:r>
                        <a:rPr lang="fr-FR" sz="1400" baseline="0" dirty="0" smtClean="0"/>
                        <a:t> service et organisation des permanences au siège de la CCBDP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Décembre 2021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 rot="16200000">
            <a:off x="7277991" y="3739841"/>
            <a:ext cx="2985119" cy="365760"/>
          </a:xfrm>
        </p:spPr>
        <p:txBody>
          <a:bodyPr/>
          <a:lstStyle/>
          <a:p>
            <a:r>
              <a:rPr lang="en-US" dirty="0" smtClean="0"/>
              <a:t>Pôle </a:t>
            </a:r>
            <a:r>
              <a:rPr lang="en-US" dirty="0" err="1" smtClean="0"/>
              <a:t>Aménagement</a:t>
            </a:r>
            <a:r>
              <a:rPr lang="en-US" dirty="0" smtClean="0"/>
              <a:t> Durable - CCBDP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Personnalisé 9">
      <a:dk1>
        <a:sysClr val="windowText" lastClr="000000"/>
      </a:dk1>
      <a:lt1>
        <a:sysClr val="window" lastClr="FFFFFF"/>
      </a:lt1>
      <a:dk2>
        <a:srgbClr val="E76618"/>
      </a:dk2>
      <a:lt2>
        <a:srgbClr val="EBEBEB"/>
      </a:lt2>
      <a:accent1>
        <a:srgbClr val="7030A0"/>
      </a:accent1>
      <a:accent2>
        <a:srgbClr val="F5C1A2"/>
      </a:accent2>
      <a:accent3>
        <a:srgbClr val="00B050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394</TotalTime>
  <Words>394</Words>
  <Application>Microsoft Office PowerPoint</Application>
  <PresentationFormat>Affichage à l'écran (4:3)</PresentationFormat>
  <Paragraphs>125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Contiguïté</vt:lpstr>
      <vt:lpstr>Structuration d’un service de l’habitat   1er octobre 2021 </vt:lpstr>
      <vt:lpstr>Contexte de mise en œuvre </vt:lpstr>
      <vt:lpstr>1ers axes de travail du service habitat </vt:lpstr>
      <vt:lpstr>Contractualisation – animation </vt:lpstr>
      <vt:lpstr>Positionnement du service </vt:lpstr>
      <vt:lpstr>Calendrier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Structuration d’un service de l’habitat -</dc:title>
  <dc:creator>Véronique Raynaud</dc:creator>
  <cp:lastModifiedBy>Véronique RAYNAUD</cp:lastModifiedBy>
  <cp:revision>32</cp:revision>
  <cp:lastPrinted>2021-07-12T06:43:01Z</cp:lastPrinted>
  <dcterms:created xsi:type="dcterms:W3CDTF">2018-06-01T09:10:17Z</dcterms:created>
  <dcterms:modified xsi:type="dcterms:W3CDTF">2021-09-22T06:29:22Z</dcterms:modified>
</cp:coreProperties>
</file>